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84" r:id="rId3"/>
    <p:sldMasterId id="2147483691" r:id="rId4"/>
  </p:sldMasterIdLst>
  <p:notesMasterIdLst>
    <p:notesMasterId r:id="rId28"/>
  </p:notesMasterIdLst>
  <p:handoutMasterIdLst>
    <p:handoutMasterId r:id="rId29"/>
  </p:handoutMasterIdLst>
  <p:sldIdLst>
    <p:sldId id="354" r:id="rId5"/>
    <p:sldId id="435" r:id="rId6"/>
    <p:sldId id="436" r:id="rId7"/>
    <p:sldId id="437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2" r:id="rId21"/>
    <p:sldId id="453" r:id="rId22"/>
    <p:sldId id="454" r:id="rId23"/>
    <p:sldId id="455" r:id="rId24"/>
    <p:sldId id="456" r:id="rId25"/>
    <p:sldId id="457" r:id="rId26"/>
    <p:sldId id="451" r:id="rId27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3" autoAdjust="0"/>
    <p:restoredTop sz="93712" autoAdjust="0"/>
  </p:normalViewPr>
  <p:slideViewPr>
    <p:cSldViewPr>
      <p:cViewPr>
        <p:scale>
          <a:sx n="90" d="100"/>
          <a:sy n="90" d="100"/>
        </p:scale>
        <p:origin x="-109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602A1-4739-4E60-90B9-8D8041668778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ED526-7549-4ECD-A723-3F1E61DE3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6929FBC-DC2E-4090-9D68-96DC05C65C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50189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2298BE63-8DFF-4F2A-90F9-95C5926646F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ea typeface="ヒラギノ角ゴ Pro W3" pitchFamily="-84" charset="-128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3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bg-BG" dirty="0" smtClean="0"/>
              <a:t>Службата на младежта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dirty="0" smtClean="0"/>
              <a:t>МИТКО МИНЕВ, ДГН</a:t>
            </a:r>
          </a:p>
          <a:p>
            <a:r>
              <a:rPr lang="bg-BG" dirty="0" smtClean="0"/>
              <a:t>РК Велико Търново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0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55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9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96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59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5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98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Georgia"/>
                <a:cs typeface="Georgia"/>
              </a:defRPr>
            </a:lvl1pPr>
            <a:lvl2pPr>
              <a:defRPr sz="2800">
                <a:latin typeface="Georgia"/>
                <a:cs typeface="Georgia"/>
              </a:defRPr>
            </a:lvl2pPr>
            <a:lvl3pPr>
              <a:defRPr sz="2400">
                <a:latin typeface="Georgia"/>
                <a:cs typeface="Georgia"/>
              </a:defRPr>
            </a:lvl3pPr>
            <a:lvl4pPr>
              <a:defRPr sz="2000">
                <a:latin typeface="Georgia"/>
                <a:cs typeface="Georgia"/>
              </a:defRPr>
            </a:lvl4pPr>
            <a:lvl5pPr>
              <a:defRPr sz="2000">
                <a:latin typeface="Georgia"/>
                <a:cs typeface="Georgi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5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9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6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91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Програмата ИНТЕРАКТ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7355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5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1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5DAA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7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70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FF7600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0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1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82"/>
          <a:stretch>
            <a:fillRect/>
          </a:stretch>
        </p:blipFill>
        <p:spPr bwMode="auto">
          <a:xfrm>
            <a:off x="6858000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2996952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15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272558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0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Програмата ИНТЕРАКТ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0303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67472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61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528" y="2708920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3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798" y="3021835"/>
            <a:ext cx="3637384" cy="119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57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82"/>
          <a:stretch>
            <a:fillRect/>
          </a:stretch>
        </p:blipFill>
        <p:spPr bwMode="auto">
          <a:xfrm>
            <a:off x="6651625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558733"/>
            <a:ext cx="1818692" cy="59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007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800" y="476672"/>
            <a:ext cx="1664475" cy="54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5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1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0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97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74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7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Програмата РОТАРАКТ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2316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Програмата РОТАРАКТ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7512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Младежки обмен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863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smtClean="0"/>
              <a:t>Младежки обмен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5527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214625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Ротари награди за младежи лидери РАЙЛА /</a:t>
            </a:r>
            <a:r>
              <a:rPr lang="en-US" dirty="0" smtClean="0"/>
              <a:t>Rotary Youth Leadership Award / RYLA/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604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214625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bg-BG" dirty="0" smtClean="0"/>
              <a:t>Ротари награди за младежи лидери РАЙЛА /</a:t>
            </a:r>
            <a:r>
              <a:rPr lang="en-US" dirty="0" smtClean="0"/>
              <a:t>Rotary Youth Leadership Award / RYLA/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bg-BG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762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6E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6600" y="6477000"/>
            <a:ext cx="16002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 |  </a:t>
            </a:r>
            <a:fld id="{A1B04FAA-E9C8-4338-8FC9-2EF4234472A3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051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226" r:id="rId2"/>
    <p:sldLayoutId id="2147484227" r:id="rId3"/>
    <p:sldLayoutId id="2147484183" r:id="rId4"/>
    <p:sldLayoutId id="2147484228" r:id="rId5"/>
    <p:sldLayoutId id="2147484184" r:id="rId6"/>
    <p:sldLayoutId id="2147484229" r:id="rId7"/>
    <p:sldLayoutId id="2147484230" r:id="rId8"/>
    <p:sldLayoutId id="2147484231" r:id="rId9"/>
    <p:sldLayoutId id="2147484186" r:id="rId10"/>
    <p:sldLayoutId id="214748423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6477000"/>
            <a:ext cx="15240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|  </a:t>
            </a:r>
            <a:fld id="{2A4D1648-BB23-4CA2-BD19-DD6D6A712B07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09" r:id="rId7"/>
    <p:sldLayoutId id="2147484252" r:id="rId8"/>
    <p:sldLayoutId id="2147484253" r:id="rId9"/>
    <p:sldLayoutId id="2147484254" r:id="rId10"/>
    <p:sldLayoutId id="2147484255" r:id="rId11"/>
    <p:sldLayoutId id="2147484258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3284984"/>
            <a:ext cx="9220200" cy="1134616"/>
          </a:xfrm>
        </p:spPr>
        <p:txBody>
          <a:bodyPr anchor="ctr"/>
          <a:lstStyle/>
          <a:p>
            <a:pPr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Нашето бъдеще - работа с младите </a:t>
            </a:r>
            <a:r>
              <a:rPr lang="bg-BG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околения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bg-BG" altLang="en-US" sz="2400" b="1" dirty="0" smtClean="0">
                <a:latin typeface="Georgia" panose="02040502050405020303" pitchFamily="18" charset="0"/>
                <a:cs typeface="Times New Roman" pitchFamily="18" charset="0"/>
              </a:rPr>
              <a:t>Митко Минев, </a:t>
            </a:r>
            <a:r>
              <a:rPr lang="bg-BG" altLang="en-US" sz="2400" b="1" dirty="0" smtClean="0">
                <a:latin typeface="Georgia" panose="02040502050405020303" pitchFamily="18" charset="0"/>
                <a:cs typeface="Times New Roman" pitchFamily="18" charset="0"/>
              </a:rPr>
              <a:t>ДГН</a:t>
            </a:r>
          </a:p>
          <a:p>
            <a:pPr eaLnBrk="1" hangingPunct="1"/>
            <a:r>
              <a:rPr lang="bg-BG" altLang="en-US" sz="2000" b="1" dirty="0" smtClean="0">
                <a:latin typeface="Georgia" panose="02040502050405020303" pitchFamily="18" charset="0"/>
                <a:cs typeface="Times New Roman" pitchFamily="18" charset="0"/>
              </a:rPr>
              <a:t>РК Велико Търново</a:t>
            </a:r>
            <a:endParaRPr lang="bg-BG" altLang="en-US" sz="2000" b="1" dirty="0" smtClean="0">
              <a:latin typeface="Georgia" panose="02040502050405020303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800" b="1" dirty="0"/>
              <a:t>Н</a:t>
            </a:r>
            <a:r>
              <a:rPr lang="bg-BG" sz="2800" b="1" dirty="0" smtClean="0"/>
              <a:t>ачалото</a:t>
            </a:r>
            <a:endParaRPr lang="bg-BG" sz="2800" b="1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400" dirty="0"/>
              <a:t>След успеха на </a:t>
            </a:r>
            <a:r>
              <a:rPr lang="bg-BG" sz="2400" dirty="0" err="1"/>
              <a:t>Интеракт</a:t>
            </a:r>
            <a:r>
              <a:rPr lang="bg-BG" sz="2400" dirty="0"/>
              <a:t> клубовете за гимназиална възраст през 60-те години, Бордът на РИ създава </a:t>
            </a:r>
            <a:r>
              <a:rPr lang="bg-BG" sz="2400" dirty="0" smtClean="0"/>
              <a:t>през </a:t>
            </a:r>
            <a:r>
              <a:rPr lang="bg-BG" sz="2400" dirty="0"/>
              <a:t>1968 г. </a:t>
            </a:r>
            <a:r>
              <a:rPr lang="bg-BG" sz="2400" dirty="0" err="1" smtClean="0"/>
              <a:t>Ротаракт</a:t>
            </a:r>
            <a:r>
              <a:rPr lang="bg-BG" sz="2400" dirty="0" smtClean="0"/>
              <a:t>;</a:t>
            </a:r>
          </a:p>
          <a:p>
            <a:r>
              <a:rPr lang="bg-BG" sz="2400" dirty="0"/>
              <a:t>Днес </a:t>
            </a:r>
            <a:r>
              <a:rPr lang="bg-BG" sz="2400" dirty="0" err="1"/>
              <a:t>Ротаракт</a:t>
            </a:r>
            <a:r>
              <a:rPr lang="bg-BG" sz="2400" dirty="0"/>
              <a:t> клубовете по света са 10 904, във над 184 държави, наброяващи 250 792 </a:t>
            </a:r>
            <a:r>
              <a:rPr lang="bg-BG" sz="2400" dirty="0" err="1"/>
              <a:t>ротарактори</a:t>
            </a:r>
            <a:r>
              <a:rPr lang="bg-BG" sz="2400" dirty="0"/>
              <a:t>. </a:t>
            </a:r>
          </a:p>
          <a:p>
            <a:r>
              <a:rPr lang="bg-BG" sz="2400" dirty="0"/>
              <a:t>В нашия </a:t>
            </a:r>
            <a:r>
              <a:rPr lang="bg-BG" sz="2400" dirty="0" err="1"/>
              <a:t>дистрикт</a:t>
            </a:r>
            <a:r>
              <a:rPr lang="bg-BG" sz="2400" dirty="0"/>
              <a:t>, към настоящия момент имаме 28 действащи </a:t>
            </a:r>
            <a:r>
              <a:rPr lang="bg-BG" sz="2400" dirty="0" err="1"/>
              <a:t>Ротаракт</a:t>
            </a:r>
            <a:r>
              <a:rPr lang="bg-BG" sz="2400" dirty="0"/>
              <a:t> клуба, работещи в 18 града, с 322 активни свои членове. </a:t>
            </a:r>
          </a:p>
        </p:txBody>
      </p:sp>
    </p:spTree>
    <p:extLst>
      <p:ext uri="{BB962C8B-B14F-4D97-AF65-F5344CB8AC3E}">
        <p14:creationId xmlns:p14="http://schemas.microsoft.com/office/powerpoint/2010/main" val="84811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81261" y="404664"/>
            <a:ext cx="8748464" cy="533400"/>
          </a:xfrm>
        </p:spPr>
        <p:txBody>
          <a:bodyPr/>
          <a:lstStyle/>
          <a:p>
            <a:r>
              <a:rPr lang="bg-BG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400" dirty="0" smtClean="0"/>
              <a:t> </a:t>
            </a:r>
            <a:r>
              <a:rPr lang="bg-BG" sz="2400" dirty="0"/>
              <a:t>Да развие професионални и лидерски </a:t>
            </a:r>
            <a:r>
              <a:rPr lang="bg-BG" sz="2400" dirty="0" smtClean="0"/>
              <a:t>умения; </a:t>
            </a:r>
            <a:endParaRPr lang="bg-BG" sz="2400" dirty="0"/>
          </a:p>
          <a:p>
            <a:r>
              <a:rPr lang="bg-BG" sz="2400" dirty="0" smtClean="0"/>
              <a:t> </a:t>
            </a:r>
            <a:r>
              <a:rPr lang="bg-BG" sz="2400" dirty="0"/>
              <a:t>Да подчертае уважението към правата на другите хора, както и да утвърди високо- етичните норми и достойнството на всички полезни </a:t>
            </a:r>
            <a:r>
              <a:rPr lang="bg-BG" sz="2400" dirty="0" smtClean="0"/>
              <a:t>професии; </a:t>
            </a:r>
            <a:endParaRPr lang="bg-BG" sz="2400" dirty="0"/>
          </a:p>
          <a:p>
            <a:r>
              <a:rPr lang="bg-BG" sz="2400" dirty="0" smtClean="0"/>
              <a:t>Да </a:t>
            </a:r>
            <a:r>
              <a:rPr lang="bg-BG" sz="2400" dirty="0"/>
              <a:t>развие знание и разбиране за нуждите, проблемите и възможностите на хората в собственото общество и по </a:t>
            </a:r>
            <a:r>
              <a:rPr lang="bg-BG" sz="2400" dirty="0" smtClean="0"/>
              <a:t>света; </a:t>
            </a:r>
            <a:endParaRPr lang="bg-BG" sz="2400" dirty="0"/>
          </a:p>
          <a:p>
            <a:r>
              <a:rPr lang="bg-BG" sz="2400" dirty="0" smtClean="0"/>
              <a:t>Да </a:t>
            </a:r>
            <a:r>
              <a:rPr lang="bg-BG" sz="2400" dirty="0"/>
              <a:t>осигури възможности за съвместна работа със спонсориращия Ротари </a:t>
            </a:r>
            <a:r>
              <a:rPr lang="bg-BG" sz="2400" dirty="0" smtClean="0"/>
              <a:t>клуб; </a:t>
            </a:r>
            <a:endParaRPr lang="bg-BG" sz="2400" dirty="0"/>
          </a:p>
          <a:p>
            <a:r>
              <a:rPr lang="bg-BG" sz="2400" dirty="0" smtClean="0"/>
              <a:t>Да </a:t>
            </a:r>
            <a:r>
              <a:rPr lang="bg-BG" sz="2400" dirty="0"/>
              <a:t>мотивира младите хора за евентуално членство в Ротари.</a:t>
            </a:r>
          </a:p>
        </p:txBody>
      </p:sp>
    </p:spTree>
    <p:extLst>
      <p:ext uri="{BB962C8B-B14F-4D97-AF65-F5344CB8AC3E}">
        <p14:creationId xmlns:p14="http://schemas.microsoft.com/office/powerpoint/2010/main" val="315035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/>
              <a:t>СЛУЖБА В РОТАРАКТ</a:t>
            </a:r>
            <a:endParaRPr lang="bg-BG" b="1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800" dirty="0"/>
              <a:t>От всеки клуб се изисква да завърши поне два проекта за служба на година, единият в полза на обществото и другият за подпомагане на международното разбирателство.</a:t>
            </a:r>
          </a:p>
          <a:p>
            <a:r>
              <a:rPr lang="bg-BG" sz="2800" dirty="0" err="1"/>
              <a:t>Ротаракторите</a:t>
            </a:r>
            <a:r>
              <a:rPr lang="bg-BG" sz="2800" dirty="0"/>
              <a:t> се радват на много социални дейности и програми за подобряване на техните общества. </a:t>
            </a:r>
            <a:r>
              <a:rPr lang="bg-BG" sz="2800" dirty="0" err="1"/>
              <a:t>Ротаракт</a:t>
            </a:r>
            <a:r>
              <a:rPr lang="bg-BG" sz="2800" dirty="0"/>
              <a:t> клуб може да съществува само ако бъде постоянно спонсориран, насочван и съветван от Ротари клуб</a:t>
            </a:r>
            <a:r>
              <a:rPr lang="bg-BG" dirty="0"/>
              <a:t>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959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sz="3200" dirty="0"/>
              <a:t>Важно и за двете програми!!!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	</a:t>
            </a:r>
            <a:r>
              <a:rPr lang="bg-BG" sz="2800" dirty="0" smtClean="0"/>
              <a:t>Всяка </a:t>
            </a:r>
            <a:r>
              <a:rPr lang="bg-BG" sz="2800" dirty="0"/>
              <a:t>година секретаря на Ротари клуба спонсориращ </a:t>
            </a:r>
            <a:r>
              <a:rPr lang="bg-BG" sz="2800" dirty="0" err="1"/>
              <a:t>Интеракт</a:t>
            </a:r>
            <a:r>
              <a:rPr lang="bg-BG" sz="2800" dirty="0"/>
              <a:t> и/или </a:t>
            </a:r>
            <a:r>
              <a:rPr lang="bg-BG" sz="2800" dirty="0" err="1"/>
              <a:t>Ротаракт</a:t>
            </a:r>
            <a:r>
              <a:rPr lang="bg-BG" sz="2800" dirty="0"/>
              <a:t> клуб трябва да подава председателя на </a:t>
            </a:r>
            <a:r>
              <a:rPr lang="bg-BG" sz="2800" dirty="0" err="1"/>
              <a:t>подкомитета</a:t>
            </a:r>
            <a:r>
              <a:rPr lang="bg-BG" sz="2800" dirty="0"/>
              <a:t> отговарящ за </a:t>
            </a:r>
            <a:r>
              <a:rPr lang="bg-BG" sz="2800" dirty="0" err="1"/>
              <a:t>Интеракт</a:t>
            </a:r>
            <a:r>
              <a:rPr lang="bg-BG" sz="2800" dirty="0"/>
              <a:t> и/или </a:t>
            </a:r>
            <a:r>
              <a:rPr lang="bg-BG" sz="2800" dirty="0" err="1"/>
              <a:t>Ротаракт</a:t>
            </a:r>
            <a:r>
              <a:rPr lang="bg-BG" sz="2800" dirty="0"/>
              <a:t> в rotary.org.</a:t>
            </a:r>
          </a:p>
          <a:p>
            <a:r>
              <a:rPr lang="bg-BG" sz="2800" dirty="0"/>
              <a:t>Всяка година, до 30 септември и до 31 януари, секретарят на Ротари клуба да подава информация до председателите на </a:t>
            </a:r>
            <a:r>
              <a:rPr lang="bg-BG" sz="2800" dirty="0" err="1"/>
              <a:t>подкомитетите</a:t>
            </a:r>
            <a:r>
              <a:rPr lang="bg-BG" sz="2800" dirty="0"/>
              <a:t> за бройката членове в клубовете </a:t>
            </a:r>
            <a:r>
              <a:rPr lang="bg-BG" sz="2800" dirty="0" err="1"/>
              <a:t>Интеракт</a:t>
            </a:r>
            <a:r>
              <a:rPr lang="bg-BG" sz="2800" dirty="0"/>
              <a:t> и </a:t>
            </a:r>
            <a:r>
              <a:rPr lang="bg-BG" sz="2800" dirty="0" err="1"/>
              <a:t>Ротаракт</a:t>
            </a:r>
            <a:r>
              <a:rPr lang="bg-BG" dirty="0"/>
              <a:t>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957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Младежки обмен</a:t>
            </a:r>
            <a:endParaRPr lang="bg-BG" sz="180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776864" cy="3266535"/>
          </a:xfrm>
        </p:spPr>
      </p:pic>
      <p:sp>
        <p:nvSpPr>
          <p:cNvPr id="3" name="Правоъгълник 2"/>
          <p:cNvSpPr/>
          <p:nvPr/>
        </p:nvSpPr>
        <p:spPr>
          <a:xfrm>
            <a:off x="683568" y="5013176"/>
            <a:ext cx="7717482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bg-BG" sz="2400" dirty="0" smtClean="0">
                <a:solidFill>
                  <a:srgbClr val="58585A"/>
                </a:solidFill>
                <a:latin typeface="Georgia"/>
                <a:ea typeface="MS PGothic" pitchFamily="34" charset="-128"/>
              </a:rPr>
              <a:t>Младежкия обмен е една от най-популярните програми за представяне на международното  разбирателство и развиване на приятелства</a:t>
            </a:r>
            <a:r>
              <a:rPr lang="bg-BG" sz="14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bg-BG" sz="1200" b="1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3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199" y="476672"/>
            <a:ext cx="8709581" cy="533400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Програма за дългосрочен обмен</a:t>
            </a:r>
            <a:r>
              <a:rPr lang="bg-BG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bg-BG" sz="180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400" dirty="0"/>
              <a:t>Тези обмени са отворени за ученици на възраст от 15 до 19 години, въпреки че възрастта може да се удължи и над 19 години със съгласието на партниращите си </a:t>
            </a:r>
            <a:r>
              <a:rPr lang="bg-BG" sz="2400" dirty="0" err="1"/>
              <a:t>дистрикти</a:t>
            </a:r>
            <a:r>
              <a:rPr lang="bg-BG" sz="2400" dirty="0"/>
              <a:t> и клубове, според местните закони. </a:t>
            </a:r>
          </a:p>
          <a:p>
            <a:r>
              <a:rPr lang="bg-BG" sz="2400" dirty="0"/>
              <a:t>Дългосрочните обмени трябва да бъдат за една учебна година, но могат да се удължат така че да включват частично или цялостно празнични периоди непосредствено преди и след учебната година. През този период ученикът живее с повече от едно семейство в държавата домакин и от него се изисква да посещава училище в държавата домакин.</a:t>
            </a:r>
          </a:p>
        </p:txBody>
      </p:sp>
    </p:spTree>
    <p:extLst>
      <p:ext uri="{BB962C8B-B14F-4D97-AF65-F5344CB8AC3E}">
        <p14:creationId xmlns:p14="http://schemas.microsoft.com/office/powerpoint/2010/main" val="35640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Програма за краткосрочен обмен</a:t>
            </a:r>
            <a:r>
              <a:rPr lang="bg-BG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Обмените могат да траят от няколко дни до няколко седмици. </a:t>
            </a:r>
            <a:endParaRPr lang="bg-BG" sz="2800" dirty="0" smtClean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 </a:t>
            </a:r>
            <a:r>
              <a:rPr lang="bg-BG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често се провеждат извън учебната </a:t>
            </a:r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година.</a:t>
            </a:r>
          </a:p>
          <a:p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bg-BG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включват престой в семейство в държавата </a:t>
            </a:r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домакин;</a:t>
            </a:r>
          </a:p>
          <a:p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често се организират </a:t>
            </a:r>
            <a:r>
              <a:rPr lang="bg-BG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като международни младежки лагери или пътувания, които събират ученици от много </a:t>
            </a:r>
            <a:r>
              <a:rPr lang="bg-BG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държави.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103944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ЗА УЧАСТИЕ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	Младежкият </a:t>
            </a:r>
            <a:r>
              <a:rPr lang="bg-BG" dirty="0"/>
              <a:t>обмен приветства всички млади хора, включително синове и дъщери на ротарианци, които отговарят на изискванията на програмата и които са препоръчани и спонсорирани от ротарианец  или </a:t>
            </a:r>
            <a:r>
              <a:rPr lang="bg-BG" dirty="0" smtClean="0"/>
              <a:t>клуб;</a:t>
            </a:r>
          </a:p>
          <a:p>
            <a:r>
              <a:rPr lang="bg-BG" dirty="0"/>
              <a:t>	</a:t>
            </a:r>
            <a:r>
              <a:rPr lang="bg-BG" dirty="0" smtClean="0"/>
              <a:t>Успехът </a:t>
            </a:r>
            <a:r>
              <a:rPr lang="bg-BG" dirty="0"/>
              <a:t>им в училище трябва да бъде над средния, препоръчва се те да бъдат сред първите трима в класа.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3781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ПРОЦЕДУРА ЗА УЧАСТИЕ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Всички кандидати за участие в краткосрочните програми получават </a:t>
            </a:r>
            <a:r>
              <a:rPr lang="bg-BG" u="sng" dirty="0"/>
              <a:t>информация и условията </a:t>
            </a:r>
            <a:r>
              <a:rPr lang="bg-BG" dirty="0"/>
              <a:t>за участие в лагерите през текущата година от страницата на </a:t>
            </a:r>
            <a:endParaRPr lang="bg-BG" dirty="0" smtClean="0"/>
          </a:p>
          <a:p>
            <a:r>
              <a:rPr lang="bg-BG" dirty="0" err="1" smtClean="0"/>
              <a:t>Дистрикт</a:t>
            </a:r>
            <a:r>
              <a:rPr lang="bg-BG" dirty="0" smtClean="0"/>
              <a:t> 2482</a:t>
            </a:r>
          </a:p>
          <a:p>
            <a:r>
              <a:rPr lang="bg-BG" dirty="0" smtClean="0"/>
              <a:t> </a:t>
            </a:r>
            <a:r>
              <a:rPr lang="bg-BG" dirty="0"/>
              <a:t>Раздел: Комитети, </a:t>
            </a:r>
            <a:endParaRPr lang="bg-BG" dirty="0" smtClean="0"/>
          </a:p>
          <a:p>
            <a:r>
              <a:rPr lang="bg-BG" dirty="0" smtClean="0"/>
              <a:t>Подраздел</a:t>
            </a:r>
            <a:r>
              <a:rPr lang="bg-BG" dirty="0"/>
              <a:t>: Комитети за младежки обмен.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270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 награди за младежи лидери / RYLA/</a:t>
            </a:r>
            <a:endParaRPr lang="bg-BG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3" y="1326365"/>
            <a:ext cx="3459149" cy="2030627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123658"/>
            <a:ext cx="4680520" cy="2835315"/>
          </a:xfrm>
          <a:prstGeom prst="rect">
            <a:avLst/>
          </a:prstGeom>
        </p:spPr>
      </p:pic>
      <p:sp>
        <p:nvSpPr>
          <p:cNvPr id="3" name="Правоъгълник 2"/>
          <p:cNvSpPr/>
          <p:nvPr/>
        </p:nvSpPr>
        <p:spPr>
          <a:xfrm>
            <a:off x="467544" y="3941150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През</a:t>
            </a:r>
            <a:r>
              <a:rPr lang="ru-RU" b="1" dirty="0"/>
              <a:t> 1971 г. </a:t>
            </a:r>
            <a:r>
              <a:rPr lang="ru-RU" b="1" dirty="0" err="1"/>
              <a:t>Бордът</a:t>
            </a:r>
            <a:r>
              <a:rPr lang="ru-RU" b="1" dirty="0"/>
              <a:t> на РИ приема RYLA за </a:t>
            </a:r>
            <a:r>
              <a:rPr lang="ru-RU" b="1" dirty="0" err="1"/>
              <a:t>официална</a:t>
            </a:r>
            <a:r>
              <a:rPr lang="ru-RU" b="1" dirty="0"/>
              <a:t> </a:t>
            </a:r>
            <a:r>
              <a:rPr lang="ru-RU" b="1" dirty="0" err="1"/>
              <a:t>програма</a:t>
            </a:r>
            <a:r>
              <a:rPr lang="ru-RU" b="1" dirty="0"/>
              <a:t> на </a:t>
            </a:r>
            <a:r>
              <a:rPr lang="ru-RU" b="1" dirty="0" err="1"/>
              <a:t>Ротари</a:t>
            </a:r>
            <a:r>
              <a:rPr lang="ru-RU" b="1" dirty="0"/>
              <a:t> </a:t>
            </a:r>
            <a:r>
              <a:rPr lang="ru-RU" b="1" dirty="0" err="1"/>
              <a:t>Интернешънъл</a:t>
            </a:r>
            <a:r>
              <a:rPr lang="ru-RU" b="1" dirty="0"/>
              <a:t>. 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11140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					</a:t>
            </a:r>
            <a:r>
              <a:rPr lang="ru-RU" sz="2800" b="1" dirty="0" err="1" smtClean="0"/>
              <a:t>Нашето</a:t>
            </a:r>
            <a:r>
              <a:rPr lang="ru-RU" sz="2800" b="1" dirty="0" smtClean="0"/>
              <a:t> </a:t>
            </a:r>
            <a:r>
              <a:rPr lang="ru-RU" sz="2800" b="1" dirty="0" err="1"/>
              <a:t>бъдеще</a:t>
            </a:r>
            <a:r>
              <a:rPr lang="ru-RU" sz="2800" b="1" dirty="0"/>
              <a:t> </a:t>
            </a:r>
            <a:endParaRPr lang="bg-BG" sz="2800" b="1" dirty="0"/>
          </a:p>
        </p:txBody>
      </p:sp>
      <p:pic>
        <p:nvPicPr>
          <p:cNvPr id="3" name="Контейнер за съдържание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219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48727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 награди за младежи лидери / RYLA/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bg-BG" dirty="0" smtClean="0"/>
              <a:t>	Всяка </a:t>
            </a:r>
            <a:r>
              <a:rPr lang="bg-BG" dirty="0"/>
              <a:t>година, млади хора предложени от клубовете/често посочвани от техните </a:t>
            </a:r>
            <a:r>
              <a:rPr lang="bg-BG" dirty="0" err="1"/>
              <a:t>Ротаракт</a:t>
            </a:r>
            <a:r>
              <a:rPr lang="bg-BG" dirty="0"/>
              <a:t> и </a:t>
            </a:r>
            <a:r>
              <a:rPr lang="bg-BG" dirty="0" err="1"/>
              <a:t>Интеракт</a:t>
            </a:r>
            <a:r>
              <a:rPr lang="bg-BG" dirty="0"/>
              <a:t> приятели/се избират да присъстват на спонсорирани от Ротари клубовете, </a:t>
            </a:r>
            <a:r>
              <a:rPr lang="bg-BG" dirty="0" err="1"/>
              <a:t>Дистрикта</a:t>
            </a:r>
            <a:r>
              <a:rPr lang="bg-BG" dirty="0"/>
              <a:t> или РИ срещи. Програмата RYLA е средство за лидерско развитие на </a:t>
            </a:r>
            <a:r>
              <a:rPr lang="bg-BG" dirty="0" err="1"/>
              <a:t>интерактори</a:t>
            </a:r>
            <a:r>
              <a:rPr lang="bg-BG" dirty="0"/>
              <a:t>, </a:t>
            </a:r>
            <a:r>
              <a:rPr lang="bg-BG" dirty="0" err="1"/>
              <a:t>ротарактори</a:t>
            </a:r>
            <a:r>
              <a:rPr lang="bg-BG" dirty="0"/>
              <a:t>, както и за млади хора по </a:t>
            </a:r>
            <a:r>
              <a:rPr lang="bg-BG" dirty="0" smtClean="0"/>
              <a:t>принцип</a:t>
            </a:r>
            <a:r>
              <a:rPr lang="ru-RU" dirty="0" smtClean="0"/>
              <a:t>, </a:t>
            </a:r>
            <a:r>
              <a:rPr lang="bg-BG" dirty="0" smtClean="0"/>
              <a:t>а </a:t>
            </a:r>
            <a:r>
              <a:rPr lang="bg-BG" dirty="0"/>
              <a:t>защо не и бъдещи ротарианци</a:t>
            </a:r>
            <a:r>
              <a:rPr lang="bg-BG" dirty="0" smtClean="0"/>
              <a:t>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716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 награди за младежи лидери / RYLA/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79512" y="990600"/>
            <a:ext cx="3744416" cy="5246712"/>
          </a:xfrm>
        </p:spPr>
        <p:txBody>
          <a:bodyPr/>
          <a:lstStyle/>
          <a:p>
            <a:pPr marL="0" indent="0" algn="just">
              <a:buNone/>
            </a:pPr>
            <a:r>
              <a:rPr lang="bg-BG" sz="2400" dirty="0" smtClean="0"/>
              <a:t>В неофициална</a:t>
            </a:r>
          </a:p>
          <a:p>
            <a:pPr marL="0" indent="0" algn="just">
              <a:buNone/>
            </a:pPr>
            <a:r>
              <a:rPr lang="bg-BG" sz="2400" dirty="0" smtClean="0"/>
              <a:t>атмосфера групите от млади хора между 14 и 30г. прекарват няколко дни, до една седмица при предизвикателната програма на </a:t>
            </a:r>
            <a:r>
              <a:rPr lang="bg-BG" sz="2400" dirty="0" err="1" smtClean="0"/>
              <a:t>лидершип</a:t>
            </a:r>
            <a:r>
              <a:rPr lang="bg-BG" sz="2400" dirty="0" smtClean="0"/>
              <a:t> обучение, дискусии, вдъхновяващи обръщения и социални дейности предназначени за личностно развитие, умения за ръководене и добро гражданство.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6" name="Картина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4" y="1844824"/>
            <a:ext cx="5105955" cy="339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3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РАЙЛА в действие у нас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81000" y="990600"/>
            <a:ext cx="7647384" cy="4804123"/>
          </a:xfrm>
        </p:spPr>
        <p:txBody>
          <a:bodyPr/>
          <a:lstStyle/>
          <a:p>
            <a:pPr marL="0" indent="0">
              <a:buNone/>
            </a:pPr>
            <a:r>
              <a:rPr lang="bg-BG" sz="2800" dirty="0" smtClean="0"/>
              <a:t>Предстояща е инициативата </a:t>
            </a:r>
            <a:r>
              <a:rPr lang="bg-BG" sz="2800" dirty="0"/>
              <a:t>на </a:t>
            </a:r>
            <a:r>
              <a:rPr lang="bg-BG" sz="2800" dirty="0" err="1"/>
              <a:t>Дистрикт</a:t>
            </a:r>
            <a:r>
              <a:rPr lang="bg-BG" sz="2800" dirty="0"/>
              <a:t> 2482 и Ротари Клуб Бургас-</a:t>
            </a:r>
            <a:r>
              <a:rPr lang="bg-BG" sz="2800" dirty="0" err="1"/>
              <a:t>Пиргос</a:t>
            </a:r>
            <a:r>
              <a:rPr lang="bg-BG" sz="2800" dirty="0"/>
              <a:t>, които организират за осма година подред РАЙЛА семинар, който ще се проведе от 30.03.2018 до 1.04.2018 в гр. Бургас</a:t>
            </a:r>
            <a:r>
              <a:rPr lang="ru-RU" sz="2800" dirty="0"/>
              <a:t>.</a:t>
            </a:r>
            <a:endParaRPr lang="bg-BG" sz="2800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12976"/>
            <a:ext cx="630479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7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Заключение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Ротарианските</a:t>
            </a:r>
            <a:r>
              <a:rPr lang="ru-RU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поколения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инвестиция в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бъдещето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бъдещето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семейства,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бъдещето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общности и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бъдещето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Чрез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ротарианските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поколения,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ротарианците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споделят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идеалите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традициите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със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следващото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поколение</a:t>
            </a:r>
            <a:r>
              <a:rPr lang="ru-RU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БЛАГОДАРЯ!</a:t>
            </a:r>
          </a:p>
          <a:p>
            <a:endParaRPr lang="bg-BG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27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 </a:t>
            </a:r>
            <a:r>
              <a:rPr lang="bg-BG" sz="2800" dirty="0"/>
              <a:t>Като ротарианци, ние </a:t>
            </a:r>
            <a:r>
              <a:rPr lang="bg-BG" sz="2800" dirty="0" smtClean="0"/>
              <a:t>:</a:t>
            </a:r>
            <a:endParaRPr lang="bg-BG" sz="28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600" dirty="0" smtClean="0"/>
              <a:t>Приветстваме </a:t>
            </a:r>
            <a:r>
              <a:rPr lang="ru-RU" sz="1600" dirty="0"/>
              <a:t>участниците от новите поколения като </a:t>
            </a:r>
            <a:r>
              <a:rPr lang="ru-RU" sz="1600" b="1" dirty="0"/>
              <a:t>равноправни партньори</a:t>
            </a:r>
            <a:r>
              <a:rPr lang="ru-RU" sz="1600" dirty="0"/>
              <a:t> в служба на Ротари, като предлагаме </a:t>
            </a:r>
            <a:r>
              <a:rPr lang="ru-RU" sz="1600" b="1" dirty="0"/>
              <a:t>позитивно сътрудничество и нарастваща отговорност </a:t>
            </a:r>
            <a:r>
              <a:rPr lang="ru-RU" sz="1600" dirty="0"/>
              <a:t>с развитието на лидерските им умения чрез ротарианските програми за новите поколения</a:t>
            </a:r>
            <a:r>
              <a:rPr lang="ru-RU" sz="1600" dirty="0" smtClean="0"/>
              <a:t>;</a:t>
            </a:r>
          </a:p>
          <a:p>
            <a:r>
              <a:rPr lang="ru-RU" sz="1600" b="1" dirty="0" smtClean="0"/>
              <a:t>Насърчаваме</a:t>
            </a:r>
            <a:r>
              <a:rPr lang="ru-RU" sz="1600" dirty="0" smtClean="0"/>
              <a:t> </a:t>
            </a:r>
            <a:r>
              <a:rPr lang="ru-RU" sz="1600" dirty="0"/>
              <a:t>Ротаракт и Интеракт клубовете </a:t>
            </a:r>
            <a:r>
              <a:rPr lang="ru-RU" sz="1600" b="1" dirty="0"/>
              <a:t>да работят заедно </a:t>
            </a:r>
            <a:r>
              <a:rPr lang="ru-RU" sz="1600" dirty="0"/>
              <a:t>в общи дейности и проекти;</a:t>
            </a:r>
          </a:p>
          <a:p>
            <a:pPr algn="just"/>
            <a:r>
              <a:rPr lang="ru-RU" sz="1600" b="1" dirty="0" err="1" smtClean="0"/>
              <a:t>Насърчаваме</a:t>
            </a:r>
            <a:r>
              <a:rPr lang="ru-RU" sz="1600" b="1" dirty="0" smtClean="0"/>
              <a:t> </a:t>
            </a:r>
            <a:r>
              <a:rPr lang="ru-RU" sz="1600" b="1" dirty="0"/>
              <a:t>и </a:t>
            </a:r>
            <a:r>
              <a:rPr lang="ru-RU" sz="1600" b="1" dirty="0" err="1"/>
              <a:t>помагаме</a:t>
            </a:r>
            <a:r>
              <a:rPr lang="ru-RU" sz="1600" b="1" dirty="0"/>
              <a:t> </a:t>
            </a:r>
            <a:r>
              <a:rPr lang="ru-RU" sz="1600" dirty="0"/>
              <a:t>за </a:t>
            </a:r>
            <a:r>
              <a:rPr lang="ru-RU" sz="1600" dirty="0" err="1"/>
              <a:t>по-лек</a:t>
            </a:r>
            <a:r>
              <a:rPr lang="ru-RU" sz="1600" dirty="0"/>
              <a:t> </a:t>
            </a:r>
            <a:r>
              <a:rPr lang="ru-RU" sz="1600" b="1" dirty="0" err="1"/>
              <a:t>преход</a:t>
            </a:r>
            <a:r>
              <a:rPr lang="ru-RU" sz="1600" dirty="0"/>
              <a:t> на </a:t>
            </a:r>
            <a:r>
              <a:rPr lang="ru-RU" sz="1600" dirty="0" err="1"/>
              <a:t>интеракторите</a:t>
            </a:r>
            <a:r>
              <a:rPr lang="ru-RU" sz="1600" dirty="0"/>
              <a:t> и </a:t>
            </a:r>
            <a:r>
              <a:rPr lang="ru-RU" sz="1600" dirty="0" err="1"/>
              <a:t>ротаракторите</a:t>
            </a:r>
            <a:r>
              <a:rPr lang="ru-RU" sz="1600" dirty="0"/>
              <a:t> </a:t>
            </a:r>
            <a:r>
              <a:rPr lang="ru-RU" sz="1600" dirty="0" err="1"/>
              <a:t>към</a:t>
            </a:r>
            <a:r>
              <a:rPr lang="ru-RU" sz="1600" dirty="0"/>
              <a:t> </a:t>
            </a:r>
            <a:r>
              <a:rPr lang="ru-RU" sz="1600" b="1" dirty="0" err="1"/>
              <a:t>следващото</a:t>
            </a:r>
            <a:r>
              <a:rPr lang="ru-RU" sz="1600" b="1" dirty="0"/>
              <a:t> </a:t>
            </a:r>
            <a:r>
              <a:rPr lang="ru-RU" sz="1600" b="1" dirty="0" err="1"/>
              <a:t>ниво</a:t>
            </a:r>
            <a:r>
              <a:rPr lang="ru-RU" sz="1600" b="1" dirty="0"/>
              <a:t> </a:t>
            </a:r>
            <a:r>
              <a:rPr lang="ru-RU" sz="1600" dirty="0"/>
              <a:t>на </a:t>
            </a:r>
            <a:r>
              <a:rPr lang="ru-RU" sz="1600" dirty="0" err="1"/>
              <a:t>програмите</a:t>
            </a:r>
            <a:r>
              <a:rPr lang="ru-RU" sz="1600" dirty="0"/>
              <a:t> за </a:t>
            </a:r>
            <a:r>
              <a:rPr lang="ru-RU" sz="1600" dirty="0" err="1"/>
              <a:t>новите</a:t>
            </a:r>
            <a:r>
              <a:rPr lang="ru-RU" sz="1600" dirty="0"/>
              <a:t> поколения и </a:t>
            </a:r>
            <a:r>
              <a:rPr lang="ru-RU" sz="1600" dirty="0" err="1"/>
              <a:t>към</a:t>
            </a:r>
            <a:r>
              <a:rPr lang="ru-RU" sz="1600" dirty="0"/>
              <a:t> </a:t>
            </a:r>
            <a:r>
              <a:rPr lang="ru-RU" sz="1600" dirty="0" err="1"/>
              <a:t>Ротари</a:t>
            </a:r>
            <a:r>
              <a:rPr lang="ru-RU" sz="1600" dirty="0"/>
              <a:t>;</a:t>
            </a:r>
          </a:p>
          <a:p>
            <a:pPr algn="just"/>
            <a:r>
              <a:rPr lang="ru-RU" sz="1600" dirty="0" err="1" smtClean="0"/>
              <a:t>Насърчаваме</a:t>
            </a:r>
            <a:r>
              <a:rPr lang="ru-RU" sz="1600" dirty="0" smtClean="0"/>
              <a:t> </a:t>
            </a:r>
            <a:r>
              <a:rPr lang="ru-RU" sz="1600" dirty="0"/>
              <a:t>и </a:t>
            </a:r>
            <a:r>
              <a:rPr lang="ru-RU" sz="1600" dirty="0" err="1"/>
              <a:t>помагаме</a:t>
            </a:r>
            <a:r>
              <a:rPr lang="ru-RU" sz="1600" dirty="0"/>
              <a:t> за </a:t>
            </a:r>
            <a:r>
              <a:rPr lang="ru-RU" sz="1600" b="1" dirty="0" err="1"/>
              <a:t>прехода</a:t>
            </a:r>
            <a:r>
              <a:rPr lang="ru-RU" sz="1600" b="1" dirty="0"/>
              <a:t> на </a:t>
            </a:r>
            <a:r>
              <a:rPr lang="ru-RU" sz="1600" b="1" dirty="0" err="1"/>
              <a:t>бившите</a:t>
            </a:r>
            <a:r>
              <a:rPr lang="ru-RU" sz="1600" b="1" dirty="0"/>
              <a:t> </a:t>
            </a:r>
            <a:r>
              <a:rPr lang="ru-RU" sz="1600" b="1" dirty="0" err="1"/>
              <a:t>стипендианти</a:t>
            </a:r>
            <a:r>
              <a:rPr lang="ru-RU" sz="1600" dirty="0"/>
              <a:t> на </a:t>
            </a:r>
            <a:r>
              <a:rPr lang="ru-RU" sz="1600" dirty="0" err="1"/>
              <a:t>Ротари</a:t>
            </a:r>
            <a:r>
              <a:rPr lang="ru-RU" sz="1600" dirty="0"/>
              <a:t> </a:t>
            </a:r>
            <a:r>
              <a:rPr lang="ru-RU" sz="1600" dirty="0" err="1"/>
              <a:t>към</a:t>
            </a:r>
            <a:r>
              <a:rPr lang="ru-RU" sz="1600" dirty="0"/>
              <a:t> </a:t>
            </a:r>
            <a:r>
              <a:rPr lang="ru-RU" sz="1600" b="1" dirty="0"/>
              <a:t>членство в </a:t>
            </a:r>
            <a:r>
              <a:rPr lang="ru-RU" sz="1600" b="1" dirty="0" err="1"/>
              <a:t>Ротари</a:t>
            </a:r>
            <a:r>
              <a:rPr lang="ru-RU" sz="1600" dirty="0"/>
              <a:t>;</a:t>
            </a:r>
          </a:p>
          <a:p>
            <a:pPr algn="just"/>
            <a:r>
              <a:rPr lang="ru-RU" sz="1600" dirty="0" err="1" smtClean="0"/>
              <a:t>Насърчаваме</a:t>
            </a:r>
            <a:r>
              <a:rPr lang="ru-RU" sz="1600" dirty="0" smtClean="0"/>
              <a:t> </a:t>
            </a:r>
            <a:r>
              <a:rPr lang="ru-RU" sz="1600" b="1" dirty="0" err="1"/>
              <a:t>талантливи</a:t>
            </a:r>
            <a:r>
              <a:rPr lang="ru-RU" sz="1600" b="1" dirty="0"/>
              <a:t> </a:t>
            </a:r>
            <a:r>
              <a:rPr lang="ru-RU" sz="1600" b="1" dirty="0" err="1"/>
              <a:t>млади</a:t>
            </a:r>
            <a:r>
              <a:rPr lang="ru-RU" sz="1600" b="1" dirty="0"/>
              <a:t> хора</a:t>
            </a:r>
            <a:r>
              <a:rPr lang="ru-RU" sz="1600" dirty="0"/>
              <a:t> да </a:t>
            </a:r>
            <a:r>
              <a:rPr lang="ru-RU" sz="1600" dirty="0" err="1"/>
              <a:t>участват</a:t>
            </a:r>
            <a:r>
              <a:rPr lang="ru-RU" sz="1600" dirty="0"/>
              <a:t> в </a:t>
            </a:r>
            <a:r>
              <a:rPr lang="ru-RU" sz="1600" dirty="0" err="1"/>
              <a:t>програмите</a:t>
            </a:r>
            <a:r>
              <a:rPr lang="ru-RU" sz="1600" dirty="0"/>
              <a:t> за </a:t>
            </a:r>
            <a:r>
              <a:rPr lang="ru-RU" sz="1600" b="1" dirty="0" err="1"/>
              <a:t>Младежки</a:t>
            </a:r>
            <a:r>
              <a:rPr lang="ru-RU" sz="1600" b="1" dirty="0"/>
              <a:t> обмен и RYLA</a:t>
            </a:r>
            <a:r>
              <a:rPr lang="ru-RU" sz="1600" dirty="0"/>
              <a:t>;</a:t>
            </a:r>
          </a:p>
          <a:p>
            <a:pPr algn="just"/>
            <a:r>
              <a:rPr lang="ru-RU" sz="1600" dirty="0" err="1" smtClean="0"/>
              <a:t>Осигуряваме</a:t>
            </a:r>
            <a:r>
              <a:rPr lang="ru-RU" sz="1600" dirty="0" smtClean="0"/>
              <a:t> </a:t>
            </a:r>
            <a:r>
              <a:rPr lang="ru-RU" sz="1600" b="1" dirty="0" err="1"/>
              <a:t>безопасност</a:t>
            </a:r>
            <a:r>
              <a:rPr lang="ru-RU" sz="1600" dirty="0"/>
              <a:t> за </a:t>
            </a:r>
            <a:r>
              <a:rPr lang="ru-RU" sz="1600" dirty="0" err="1"/>
              <a:t>участниците</a:t>
            </a:r>
            <a:r>
              <a:rPr lang="ru-RU" sz="1600" dirty="0"/>
              <a:t> от </a:t>
            </a:r>
            <a:r>
              <a:rPr lang="ru-RU" sz="1600" dirty="0" err="1"/>
              <a:t>новите</a:t>
            </a:r>
            <a:r>
              <a:rPr lang="ru-RU" sz="1600" dirty="0"/>
              <a:t> поколения, </a:t>
            </a:r>
            <a:r>
              <a:rPr lang="ru-RU" sz="1600" dirty="0" err="1"/>
              <a:t>като</a:t>
            </a:r>
            <a:r>
              <a:rPr lang="ru-RU" sz="1600" dirty="0"/>
              <a:t> с </a:t>
            </a:r>
            <a:r>
              <a:rPr lang="ru-RU" sz="1600" dirty="0" err="1"/>
              <a:t>присъствието</a:t>
            </a:r>
            <a:r>
              <a:rPr lang="ru-RU" sz="1600" dirty="0"/>
              <a:t> си </a:t>
            </a:r>
            <a:r>
              <a:rPr lang="ru-RU" sz="1600" dirty="0" err="1"/>
              <a:t>ги</a:t>
            </a:r>
            <a:r>
              <a:rPr lang="ru-RU" sz="1600" dirty="0"/>
              <a:t> </a:t>
            </a:r>
            <a:r>
              <a:rPr lang="ru-RU" sz="1600" dirty="0" err="1"/>
              <a:t>предпазваме</a:t>
            </a:r>
            <a:r>
              <a:rPr lang="ru-RU" sz="1600" dirty="0"/>
              <a:t> от физически, </a:t>
            </a:r>
            <a:r>
              <a:rPr lang="ru-RU" sz="1600" dirty="0" err="1"/>
              <a:t>сексуални</a:t>
            </a:r>
            <a:r>
              <a:rPr lang="ru-RU" sz="1600" dirty="0"/>
              <a:t> и </a:t>
            </a:r>
            <a:r>
              <a:rPr lang="ru-RU" sz="1600" dirty="0" err="1"/>
              <a:t>емоционални</a:t>
            </a:r>
            <a:r>
              <a:rPr lang="ru-RU" sz="1600" dirty="0"/>
              <a:t> </a:t>
            </a:r>
            <a:r>
              <a:rPr lang="ru-RU" sz="1600" dirty="0" smtClean="0"/>
              <a:t>вреди.</a:t>
            </a:r>
            <a:endParaRPr lang="ru-RU" sz="1600" dirty="0"/>
          </a:p>
          <a:p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262804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524328" cy="53340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Програмата ИНТЕРАКТ</a:t>
            </a:r>
            <a:r>
              <a:rPr lang="bg-BG" sz="1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bg-BG" sz="1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bg-BG" dirty="0">
              <a:latin typeface="Arial Narrow" panose="020B0606020202030204" pitchFamily="34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539552" y="1219200"/>
            <a:ext cx="8147248" cy="5090120"/>
          </a:xfrm>
        </p:spPr>
        <p:txBody>
          <a:bodyPr/>
          <a:lstStyle/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Интеракт </a:t>
            </a:r>
            <a:r>
              <a:rPr lang="ru-RU" sz="1800" b="1" dirty="0"/>
              <a:t>клубът </a:t>
            </a:r>
            <a:r>
              <a:rPr lang="ru-RU" sz="1800" dirty="0"/>
              <a:t>е организация от млади хора, спонсорирана от Ротари клуб, на възраст между </a:t>
            </a:r>
            <a:r>
              <a:rPr lang="ru-RU" sz="1800" b="1" dirty="0"/>
              <a:t>12 и 18 години</a:t>
            </a:r>
            <a:r>
              <a:rPr lang="ru-RU" sz="1800" dirty="0"/>
              <a:t>, целта на която е да им предостави </a:t>
            </a:r>
            <a:r>
              <a:rPr lang="ru-RU" sz="1800" b="1" dirty="0"/>
              <a:t>възможност да работят заедно </a:t>
            </a:r>
            <a:r>
              <a:rPr lang="ru-RU" sz="1800" dirty="0"/>
              <a:t>в световно приятелство, посветено на </a:t>
            </a:r>
            <a:r>
              <a:rPr lang="ru-RU" sz="1800" b="1" dirty="0"/>
              <a:t>общественополезната служба, межуднародното разбирателство и развиването на лидерски умения</a:t>
            </a:r>
            <a:r>
              <a:rPr lang="ru-RU" sz="1800" dirty="0"/>
              <a:t>. </a:t>
            </a:r>
            <a:endParaRPr lang="bg-BG" sz="1800" dirty="0"/>
          </a:p>
        </p:txBody>
      </p:sp>
      <p:pic>
        <p:nvPicPr>
          <p:cNvPr id="6" name="Картина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776" y="1268647"/>
            <a:ext cx="4538447" cy="30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					</a:t>
            </a:r>
            <a:r>
              <a:rPr lang="bg-BG" b="1" dirty="0" smtClean="0"/>
              <a:t>ИНТЕРАКТ</a:t>
            </a:r>
            <a:r>
              <a:rPr lang="bg-BG" dirty="0" smtClean="0"/>
              <a:t> 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err="1"/>
              <a:t>Днес</a:t>
            </a:r>
            <a:r>
              <a:rPr lang="ru-RU" sz="1800" dirty="0"/>
              <a:t> </a:t>
            </a:r>
            <a:r>
              <a:rPr lang="ru-RU" sz="1800" dirty="0" err="1"/>
              <a:t>има</a:t>
            </a:r>
            <a:r>
              <a:rPr lang="ru-RU" sz="1800" dirty="0"/>
              <a:t> над </a:t>
            </a:r>
            <a:r>
              <a:rPr lang="ru-RU" sz="1800" b="1" dirty="0"/>
              <a:t>20372 </a:t>
            </a:r>
            <a:r>
              <a:rPr lang="ru-RU" sz="1800" b="1" dirty="0" err="1"/>
              <a:t>Интеракт</a:t>
            </a:r>
            <a:r>
              <a:rPr lang="ru-RU" sz="1800" b="1" dirty="0"/>
              <a:t> клу</a:t>
            </a:r>
            <a:r>
              <a:rPr lang="ru-RU" sz="1800" dirty="0"/>
              <a:t>ба с над </a:t>
            </a:r>
            <a:r>
              <a:rPr lang="ru-RU" sz="1800" b="1" dirty="0"/>
              <a:t>468556 члена</a:t>
            </a:r>
            <a:r>
              <a:rPr lang="ru-RU" sz="1800" dirty="0"/>
              <a:t> в около </a:t>
            </a:r>
            <a:r>
              <a:rPr lang="ru-RU" sz="1800" b="1" dirty="0"/>
              <a:t>159 </a:t>
            </a:r>
            <a:r>
              <a:rPr lang="ru-RU" sz="1800" b="1" dirty="0" err="1"/>
              <a:t>страни</a:t>
            </a:r>
            <a:r>
              <a:rPr lang="ru-RU" sz="1800" dirty="0"/>
              <a:t>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У нас </a:t>
            </a:r>
            <a:r>
              <a:rPr lang="ru-RU" sz="1800" dirty="0"/>
              <a:t>от </a:t>
            </a:r>
            <a:r>
              <a:rPr lang="ru-RU" sz="1800" b="1" dirty="0"/>
              <a:t>38 </a:t>
            </a:r>
            <a:r>
              <a:rPr lang="ru-RU" sz="1800" b="1" dirty="0" err="1"/>
              <a:t>Ротари</a:t>
            </a:r>
            <a:r>
              <a:rPr lang="ru-RU" sz="1800" b="1" dirty="0"/>
              <a:t> </a:t>
            </a:r>
            <a:r>
              <a:rPr lang="ru-RU" sz="1800" b="1" dirty="0" err="1"/>
              <a:t>клубове</a:t>
            </a:r>
            <a:r>
              <a:rPr lang="ru-RU" sz="1800" b="1" dirty="0"/>
              <a:t> </a:t>
            </a:r>
            <a:r>
              <a:rPr lang="ru-RU" sz="1800" dirty="0" err="1"/>
              <a:t>работещи</a:t>
            </a:r>
            <a:r>
              <a:rPr lang="ru-RU" sz="1800" dirty="0"/>
              <a:t> в </a:t>
            </a:r>
            <a:r>
              <a:rPr lang="ru-RU" sz="1800" b="1" dirty="0"/>
              <a:t>27 града </a:t>
            </a:r>
            <a:r>
              <a:rPr lang="ru-RU" sz="1800" dirty="0"/>
              <a:t>се </a:t>
            </a:r>
            <a:r>
              <a:rPr lang="ru-RU" sz="1800" dirty="0" err="1"/>
              <a:t>спонсорират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0070C0"/>
                </a:solidFill>
              </a:rPr>
              <a:t>43 </a:t>
            </a:r>
            <a:r>
              <a:rPr lang="ru-RU" sz="1800" b="1" dirty="0" err="1">
                <a:solidFill>
                  <a:srgbClr val="0070C0"/>
                </a:solidFill>
              </a:rPr>
              <a:t>Интеракт</a:t>
            </a:r>
            <a:r>
              <a:rPr lang="ru-RU" sz="1800" b="1" dirty="0">
                <a:solidFill>
                  <a:srgbClr val="0070C0"/>
                </a:solidFill>
              </a:rPr>
              <a:t> клуба</a:t>
            </a:r>
            <a:r>
              <a:rPr lang="ru-RU" sz="1800" dirty="0"/>
              <a:t> с около </a:t>
            </a:r>
            <a:r>
              <a:rPr lang="ru-RU" sz="1800" b="1" dirty="0">
                <a:solidFill>
                  <a:srgbClr val="0070C0"/>
                </a:solidFill>
              </a:rPr>
              <a:t>700 члена</a:t>
            </a:r>
            <a:r>
              <a:rPr lang="ru-RU" sz="1800" dirty="0"/>
              <a:t>. От </a:t>
            </a:r>
            <a:r>
              <a:rPr lang="ru-RU" sz="1800" dirty="0" err="1"/>
              <a:t>тях</a:t>
            </a:r>
            <a:r>
              <a:rPr lang="ru-RU" sz="1800" dirty="0"/>
              <a:t> </a:t>
            </a:r>
            <a:r>
              <a:rPr lang="ru-RU" sz="1800" b="1" dirty="0"/>
              <a:t>23 клуба </a:t>
            </a:r>
            <a:r>
              <a:rPr lang="ru-RU" sz="1800" b="1" dirty="0" err="1"/>
              <a:t>са</a:t>
            </a:r>
            <a:r>
              <a:rPr lang="ru-RU" sz="1800" b="1" dirty="0"/>
              <a:t> </a:t>
            </a:r>
            <a:r>
              <a:rPr lang="ru-RU" sz="1800" b="1" dirty="0" err="1"/>
              <a:t>общностно</a:t>
            </a:r>
            <a:r>
              <a:rPr lang="ru-RU" sz="1800" b="1" dirty="0"/>
              <a:t> </a:t>
            </a:r>
            <a:r>
              <a:rPr lang="ru-RU" sz="1800" b="1" dirty="0" err="1"/>
              <a:t>базирани</a:t>
            </a:r>
            <a:r>
              <a:rPr lang="ru-RU" sz="1800" dirty="0"/>
              <a:t> и </a:t>
            </a:r>
            <a:r>
              <a:rPr lang="ru-RU" sz="1800" b="1" dirty="0"/>
              <a:t>20</a:t>
            </a:r>
            <a:r>
              <a:rPr lang="ru-RU" sz="1800" dirty="0"/>
              <a:t> </a:t>
            </a:r>
            <a:r>
              <a:rPr lang="ru-RU" sz="1800" dirty="0" err="1"/>
              <a:t>са</a:t>
            </a:r>
            <a:r>
              <a:rPr lang="ru-RU" sz="1800" dirty="0"/>
              <a:t> </a:t>
            </a:r>
            <a:r>
              <a:rPr lang="ru-RU" sz="1800" dirty="0" err="1"/>
              <a:t>създадени</a:t>
            </a:r>
            <a:r>
              <a:rPr lang="ru-RU" sz="1800" dirty="0"/>
              <a:t> от </a:t>
            </a:r>
            <a:r>
              <a:rPr lang="ru-RU" sz="1800" dirty="0" err="1"/>
              <a:t>учащи</a:t>
            </a:r>
            <a:r>
              <a:rPr lang="ru-RU" sz="1800" dirty="0"/>
              <a:t> се </a:t>
            </a:r>
            <a:r>
              <a:rPr lang="ru-RU" sz="1800" dirty="0" err="1"/>
              <a:t>млади</a:t>
            </a:r>
            <a:r>
              <a:rPr lang="ru-RU" sz="1800" dirty="0"/>
              <a:t> хора в </a:t>
            </a:r>
            <a:r>
              <a:rPr lang="ru-RU" sz="1800" dirty="0" err="1"/>
              <a:t>едно</a:t>
            </a:r>
            <a:r>
              <a:rPr lang="ru-RU" sz="1800" dirty="0"/>
              <a:t> </a:t>
            </a:r>
            <a:r>
              <a:rPr lang="ru-RU" sz="1800" b="1" dirty="0" err="1"/>
              <a:t>учебно</a:t>
            </a:r>
            <a:r>
              <a:rPr lang="ru-RU" sz="1800" b="1" dirty="0"/>
              <a:t> заведение</a:t>
            </a:r>
            <a:r>
              <a:rPr lang="ru-RU" sz="1800" dirty="0"/>
              <a:t>.</a:t>
            </a:r>
          </a:p>
          <a:p>
            <a:endParaRPr lang="bg-BG" sz="2800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41592"/>
            <a:ext cx="4496296" cy="238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5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Какво трябва да помним?</a:t>
            </a:r>
            <a:endParaRPr lang="bg-BG" sz="1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err="1"/>
              <a:t>Решението</a:t>
            </a:r>
            <a:r>
              <a:rPr lang="ru-RU" sz="2000" dirty="0"/>
              <a:t> и </a:t>
            </a:r>
            <a:r>
              <a:rPr lang="ru-RU" sz="2000" dirty="0" err="1"/>
              <a:t>отговорностите</a:t>
            </a:r>
            <a:r>
              <a:rPr lang="ru-RU" sz="2000" dirty="0"/>
              <a:t> за </a:t>
            </a:r>
            <a:r>
              <a:rPr lang="ru-RU" sz="2000" dirty="0" err="1"/>
              <a:t>създаване</a:t>
            </a:r>
            <a:r>
              <a:rPr lang="ru-RU" sz="2000" dirty="0"/>
              <a:t>, </a:t>
            </a:r>
            <a:r>
              <a:rPr lang="ru-RU" sz="2000" dirty="0" err="1"/>
              <a:t>спонсориране</a:t>
            </a:r>
            <a:r>
              <a:rPr lang="ru-RU" sz="2000" dirty="0"/>
              <a:t> и </a:t>
            </a:r>
            <a:r>
              <a:rPr lang="ru-RU" sz="2000" dirty="0" err="1"/>
              <a:t>поддържане</a:t>
            </a:r>
            <a:r>
              <a:rPr lang="ru-RU" sz="2000" dirty="0"/>
              <a:t> на </a:t>
            </a:r>
            <a:r>
              <a:rPr lang="ru-RU" sz="2000" dirty="0" err="1"/>
              <a:t>Интеракт</a:t>
            </a:r>
            <a:r>
              <a:rPr lang="ru-RU" sz="2000" dirty="0"/>
              <a:t> проект </a:t>
            </a:r>
            <a:r>
              <a:rPr lang="ru-RU" sz="2000" dirty="0" err="1"/>
              <a:t>към</a:t>
            </a:r>
            <a:r>
              <a:rPr lang="ru-RU" sz="2000" dirty="0"/>
              <a:t> клуба е идентично </a:t>
            </a:r>
            <a:r>
              <a:rPr lang="ru-RU" sz="2000" dirty="0" err="1"/>
              <a:t>със</a:t>
            </a:r>
            <a:r>
              <a:rPr lang="ru-RU" sz="2000" dirty="0"/>
              <a:t> </a:t>
            </a:r>
            <a:r>
              <a:rPr lang="ru-RU" sz="2000" dirty="0" err="1"/>
              <a:t>решението</a:t>
            </a:r>
            <a:r>
              <a:rPr lang="ru-RU" sz="2000" dirty="0"/>
              <a:t> и </a:t>
            </a:r>
            <a:r>
              <a:rPr lang="ru-RU" sz="2000" dirty="0" err="1"/>
              <a:t>отговорностите</a:t>
            </a:r>
            <a:r>
              <a:rPr lang="ru-RU" sz="2000" dirty="0"/>
              <a:t> в </a:t>
            </a:r>
            <a:r>
              <a:rPr lang="ru-RU" sz="2000" dirty="0" err="1"/>
              <a:t>едно</a:t>
            </a:r>
            <a:r>
              <a:rPr lang="ru-RU" sz="2000" dirty="0"/>
              <a:t> семейство, да се </a:t>
            </a:r>
            <a:r>
              <a:rPr lang="ru-RU" sz="2000" dirty="0" err="1"/>
              <a:t>създаде</a:t>
            </a:r>
            <a:r>
              <a:rPr lang="ru-RU" sz="2000" dirty="0"/>
              <a:t>, </a:t>
            </a:r>
            <a:r>
              <a:rPr lang="ru-RU" sz="2000" dirty="0" err="1"/>
              <a:t>отгледа</a:t>
            </a:r>
            <a:r>
              <a:rPr lang="ru-RU" sz="2000" dirty="0"/>
              <a:t> и </a:t>
            </a:r>
            <a:r>
              <a:rPr lang="ru-RU" sz="2000" dirty="0" err="1"/>
              <a:t>възпита</a:t>
            </a:r>
            <a:r>
              <a:rPr lang="ru-RU" sz="2000" dirty="0"/>
              <a:t> </a:t>
            </a:r>
            <a:r>
              <a:rPr lang="ru-RU" sz="2000" dirty="0" err="1"/>
              <a:t>дете</a:t>
            </a:r>
            <a:r>
              <a:rPr lang="ru-RU" sz="2000" dirty="0"/>
              <a:t>.</a:t>
            </a:r>
          </a:p>
          <a:p>
            <a:r>
              <a:rPr lang="ru-RU" sz="2000" dirty="0" err="1"/>
              <a:t>Интеракт</a:t>
            </a:r>
            <a:r>
              <a:rPr lang="ru-RU" sz="2000" dirty="0"/>
              <a:t> </a:t>
            </a:r>
            <a:r>
              <a:rPr lang="ru-RU" sz="2000" dirty="0" err="1"/>
              <a:t>програмата</a:t>
            </a:r>
            <a:r>
              <a:rPr lang="ru-RU" sz="2000" dirty="0"/>
              <a:t> е </a:t>
            </a:r>
            <a:r>
              <a:rPr lang="ru-RU" sz="2000" dirty="0" err="1"/>
              <a:t>отговорност</a:t>
            </a:r>
            <a:r>
              <a:rPr lang="ru-RU" sz="2000" dirty="0"/>
              <a:t> на </a:t>
            </a:r>
            <a:r>
              <a:rPr lang="ru-RU" sz="2000" dirty="0" err="1"/>
              <a:t>спонсориращия</a:t>
            </a:r>
            <a:r>
              <a:rPr lang="ru-RU" sz="2000" dirty="0"/>
              <a:t> </a:t>
            </a:r>
            <a:r>
              <a:rPr lang="ru-RU" sz="2000" dirty="0" err="1"/>
              <a:t>Ротари</a:t>
            </a:r>
            <a:r>
              <a:rPr lang="ru-RU" sz="2000" dirty="0"/>
              <a:t> клуб, а не на </a:t>
            </a:r>
            <a:r>
              <a:rPr lang="ru-RU" sz="2000" dirty="0" err="1"/>
              <a:t>Ротаркт</a:t>
            </a:r>
            <a:r>
              <a:rPr lang="ru-RU" sz="2000" dirty="0"/>
              <a:t> клуба, </a:t>
            </a:r>
            <a:r>
              <a:rPr lang="ru-RU" sz="2000" dirty="0" err="1"/>
              <a:t>ако</a:t>
            </a:r>
            <a:r>
              <a:rPr lang="ru-RU" sz="2000" dirty="0"/>
              <a:t> </a:t>
            </a:r>
            <a:r>
              <a:rPr lang="ru-RU" sz="2000" dirty="0" err="1"/>
              <a:t>има</a:t>
            </a:r>
            <a:r>
              <a:rPr lang="ru-RU" sz="2000" dirty="0"/>
              <a:t> и </a:t>
            </a:r>
            <a:r>
              <a:rPr lang="ru-RU" sz="2000" dirty="0" err="1"/>
              <a:t>такъв</a:t>
            </a:r>
            <a:r>
              <a:rPr lang="ru-RU" sz="2000" dirty="0"/>
              <a:t>. </a:t>
            </a:r>
            <a:r>
              <a:rPr lang="ru-RU" sz="2000" dirty="0" err="1"/>
              <a:t>Насърчава</a:t>
            </a:r>
            <a:r>
              <a:rPr lang="ru-RU" sz="2000" dirty="0"/>
              <a:t> се работа по </a:t>
            </a:r>
            <a:r>
              <a:rPr lang="ru-RU" sz="2000" dirty="0" err="1"/>
              <a:t>съвместни</a:t>
            </a:r>
            <a:r>
              <a:rPr lang="ru-RU" sz="2000" dirty="0"/>
              <a:t> </a:t>
            </a:r>
            <a:r>
              <a:rPr lang="ru-RU" sz="2000" dirty="0" err="1"/>
              <a:t>проекти</a:t>
            </a:r>
            <a:r>
              <a:rPr lang="ru-RU" sz="2000" dirty="0"/>
              <a:t>.</a:t>
            </a:r>
          </a:p>
          <a:p>
            <a:r>
              <a:rPr lang="ru-RU" sz="2000" dirty="0" err="1"/>
              <a:t>Задължително</a:t>
            </a:r>
            <a:r>
              <a:rPr lang="ru-RU" sz="2000" dirty="0"/>
              <a:t> е </a:t>
            </a:r>
            <a:r>
              <a:rPr lang="ru-RU" sz="2000" dirty="0" err="1"/>
              <a:t>присъствието</a:t>
            </a:r>
            <a:r>
              <a:rPr lang="ru-RU" sz="2000" dirty="0"/>
              <a:t> на </a:t>
            </a:r>
            <a:r>
              <a:rPr lang="ru-RU" sz="2000" dirty="0" err="1"/>
              <a:t>ротарианец</a:t>
            </a:r>
            <a:r>
              <a:rPr lang="ru-RU" sz="2000" dirty="0"/>
              <a:t> на </a:t>
            </a:r>
            <a:r>
              <a:rPr lang="ru-RU" sz="2000" dirty="0" err="1"/>
              <a:t>всички</a:t>
            </a:r>
            <a:r>
              <a:rPr lang="ru-RU" sz="2000" dirty="0"/>
              <a:t> </a:t>
            </a:r>
            <a:r>
              <a:rPr lang="ru-RU" sz="2000" dirty="0" err="1"/>
              <a:t>Интеракт</a:t>
            </a:r>
            <a:r>
              <a:rPr lang="ru-RU" sz="2000" dirty="0"/>
              <a:t> </a:t>
            </a:r>
            <a:r>
              <a:rPr lang="ru-RU" sz="2000" dirty="0" err="1"/>
              <a:t>сбирки</a:t>
            </a:r>
            <a:r>
              <a:rPr lang="ru-RU" sz="2000" dirty="0"/>
              <a:t>  за </a:t>
            </a:r>
            <a:r>
              <a:rPr lang="ru-RU" sz="2000" dirty="0" err="1"/>
              <a:t>общностно</a:t>
            </a:r>
            <a:r>
              <a:rPr lang="ru-RU" sz="2000" dirty="0"/>
              <a:t> </a:t>
            </a:r>
            <a:r>
              <a:rPr lang="ru-RU" sz="2000" dirty="0" err="1"/>
              <a:t>базираните</a:t>
            </a:r>
            <a:r>
              <a:rPr lang="ru-RU" sz="2000" dirty="0"/>
              <a:t> </a:t>
            </a:r>
            <a:r>
              <a:rPr lang="ru-RU" sz="2000" dirty="0" err="1"/>
              <a:t>клубове</a:t>
            </a:r>
            <a:r>
              <a:rPr lang="ru-RU" sz="2000" dirty="0"/>
              <a:t>. </a:t>
            </a:r>
          </a:p>
          <a:p>
            <a:r>
              <a:rPr lang="ru-RU" sz="2000" dirty="0" err="1"/>
              <a:t>Ако</a:t>
            </a:r>
            <a:r>
              <a:rPr lang="ru-RU" sz="2000" dirty="0"/>
              <a:t> </a:t>
            </a:r>
            <a:r>
              <a:rPr lang="ru-RU" sz="2000" dirty="0" err="1"/>
              <a:t>клубът</a:t>
            </a:r>
            <a:r>
              <a:rPr lang="ru-RU" sz="2000" dirty="0"/>
              <a:t> е </a:t>
            </a:r>
            <a:r>
              <a:rPr lang="ru-RU" sz="2000" dirty="0" err="1"/>
              <a:t>създаден</a:t>
            </a:r>
            <a:r>
              <a:rPr lang="ru-RU" sz="2000" dirty="0"/>
              <a:t> на </a:t>
            </a:r>
            <a:r>
              <a:rPr lang="ru-RU" sz="2000" dirty="0" err="1"/>
              <a:t>училищна</a:t>
            </a:r>
            <a:r>
              <a:rPr lang="ru-RU" sz="2000" dirty="0"/>
              <a:t> основа, </a:t>
            </a:r>
            <a:r>
              <a:rPr lang="ru-RU" sz="2000" dirty="0" err="1"/>
              <a:t>това</a:t>
            </a:r>
            <a:r>
              <a:rPr lang="ru-RU" sz="2000" dirty="0"/>
              <a:t> </a:t>
            </a:r>
            <a:r>
              <a:rPr lang="ru-RU" sz="2000" dirty="0" err="1"/>
              <a:t>трябва</a:t>
            </a:r>
            <a:r>
              <a:rPr lang="ru-RU" sz="2000" dirty="0"/>
              <a:t> да се </a:t>
            </a:r>
            <a:r>
              <a:rPr lang="ru-RU" sz="2000" dirty="0" err="1"/>
              <a:t>случва</a:t>
            </a:r>
            <a:r>
              <a:rPr lang="ru-RU" sz="2000" dirty="0"/>
              <a:t> </a:t>
            </a:r>
            <a:r>
              <a:rPr lang="ru-RU" sz="2000" dirty="0" err="1"/>
              <a:t>поне</a:t>
            </a:r>
            <a:r>
              <a:rPr lang="ru-RU" sz="2000" dirty="0"/>
              <a:t> </a:t>
            </a:r>
            <a:r>
              <a:rPr lang="ru-RU" sz="2000" dirty="0" err="1"/>
              <a:t>веднъж</a:t>
            </a:r>
            <a:r>
              <a:rPr lang="ru-RU" sz="2000" dirty="0"/>
              <a:t> </a:t>
            </a:r>
            <a:r>
              <a:rPr lang="ru-RU" sz="2000" dirty="0" err="1"/>
              <a:t>месечно</a:t>
            </a:r>
            <a:r>
              <a:rPr lang="ru-RU" sz="2000" dirty="0"/>
              <a:t>, </a:t>
            </a:r>
            <a:r>
              <a:rPr lang="ru-RU" sz="2000" dirty="0" err="1"/>
              <a:t>като</a:t>
            </a:r>
            <a:r>
              <a:rPr lang="ru-RU" sz="2000" dirty="0"/>
              <a:t> постоянно да </a:t>
            </a:r>
            <a:r>
              <a:rPr lang="ru-RU" sz="2000" dirty="0" err="1"/>
              <a:t>има</a:t>
            </a:r>
            <a:r>
              <a:rPr lang="ru-RU" sz="2000" dirty="0"/>
              <a:t> </a:t>
            </a:r>
            <a:r>
              <a:rPr lang="ru-RU" sz="2000" dirty="0" err="1"/>
              <a:t>връзка</a:t>
            </a:r>
            <a:r>
              <a:rPr lang="ru-RU" sz="2000" dirty="0"/>
              <a:t> с представителя на </a:t>
            </a:r>
            <a:r>
              <a:rPr lang="ru-RU" sz="2000" dirty="0" err="1"/>
              <a:t>училището</a:t>
            </a:r>
            <a:r>
              <a:rPr lang="ru-RU" sz="2000" dirty="0"/>
              <a:t>, </a:t>
            </a:r>
            <a:r>
              <a:rPr lang="ru-RU" sz="2000" dirty="0" err="1"/>
              <a:t>който</a:t>
            </a:r>
            <a:r>
              <a:rPr lang="ru-RU" sz="2000" dirty="0"/>
              <a:t> </a:t>
            </a:r>
            <a:r>
              <a:rPr lang="ru-RU" sz="2000" dirty="0" err="1"/>
              <a:t>присъства</a:t>
            </a:r>
            <a:r>
              <a:rPr lang="ru-RU" sz="2000" dirty="0"/>
              <a:t> на </a:t>
            </a:r>
            <a:r>
              <a:rPr lang="ru-RU" sz="2000" dirty="0" err="1"/>
              <a:t>техните</a:t>
            </a:r>
            <a:r>
              <a:rPr lang="ru-RU" sz="2000" dirty="0"/>
              <a:t> </a:t>
            </a:r>
            <a:r>
              <a:rPr lang="ru-RU" sz="2000" dirty="0" err="1"/>
              <a:t>сбирки</a:t>
            </a:r>
            <a:r>
              <a:rPr lang="ru-RU" sz="2000" dirty="0"/>
              <a:t>. </a:t>
            </a:r>
          </a:p>
          <a:p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273279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518474" y="620688"/>
            <a:ext cx="8763000" cy="53340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Какво трябва да помним?</a:t>
            </a:r>
            <a:r>
              <a:rPr lang="bg-BG" sz="1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bg-BG" sz="1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1800" dirty="0" err="1"/>
              <a:t>Интеракт</a:t>
            </a:r>
            <a:r>
              <a:rPr lang="bg-BG" sz="1800" dirty="0"/>
              <a:t> клубът сам носи отговорността за набирането на средствата, необходими за осъществяването на програмата на клуба</a:t>
            </a:r>
            <a:r>
              <a:rPr lang="bg-BG" sz="1800" dirty="0" smtClean="0"/>
              <a:t>.</a:t>
            </a:r>
          </a:p>
          <a:p>
            <a:r>
              <a:rPr lang="bg-BG" sz="1800" dirty="0"/>
              <a:t>Членският внос за членовете на </a:t>
            </a:r>
            <a:r>
              <a:rPr lang="bg-BG" sz="1800" dirty="0" err="1"/>
              <a:t>Интеракт</a:t>
            </a:r>
            <a:r>
              <a:rPr lang="bg-BG" sz="1800" dirty="0"/>
              <a:t> клуба трябва да </a:t>
            </a:r>
            <a:r>
              <a:rPr lang="bg-BG" sz="1800" dirty="0" smtClean="0"/>
              <a:t>са само </a:t>
            </a:r>
            <a:r>
              <a:rPr lang="bg-BG" sz="1800" dirty="0"/>
              <a:t>с цел покриване на разходите за администрацията на клуба; </a:t>
            </a:r>
            <a:endParaRPr lang="bg-BG" sz="1800" dirty="0" smtClean="0"/>
          </a:p>
          <a:p>
            <a:r>
              <a:rPr lang="bg-BG" sz="1800" dirty="0" smtClean="0"/>
              <a:t>Средствата </a:t>
            </a:r>
            <a:r>
              <a:rPr lang="bg-BG" sz="1800" dirty="0"/>
              <a:t>за дейности и проекти, които </a:t>
            </a:r>
            <a:r>
              <a:rPr lang="bg-BG" sz="1800" dirty="0" err="1"/>
              <a:t>Интеракт</a:t>
            </a:r>
            <a:r>
              <a:rPr lang="bg-BG" sz="1800" dirty="0"/>
              <a:t> клубът предприема, трябва да се набират от този клуб отделно от членския внос</a:t>
            </a:r>
            <a:r>
              <a:rPr lang="bg-BG" sz="1800" dirty="0" smtClean="0"/>
              <a:t>.</a:t>
            </a:r>
            <a:endParaRPr lang="bg-BG" sz="1800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57411"/>
            <a:ext cx="3157807" cy="2368356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157411"/>
            <a:ext cx="3136261" cy="235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1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Какво трябва да помним?</a:t>
            </a:r>
            <a:endParaRPr lang="bg-BG" sz="1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400" dirty="0"/>
              <a:t>Ротари клубовете и </a:t>
            </a:r>
            <a:r>
              <a:rPr lang="bg-BG" sz="2400" dirty="0" err="1"/>
              <a:t>Интеракт</a:t>
            </a:r>
            <a:r>
              <a:rPr lang="bg-BG" sz="2400" dirty="0"/>
              <a:t> клубовете следва да провеждат общи срещи поне веднъж годишно, за да </a:t>
            </a:r>
            <a:r>
              <a:rPr lang="bg-BG" sz="2400" dirty="0" err="1"/>
              <a:t>обсъждят</a:t>
            </a:r>
            <a:r>
              <a:rPr lang="bg-BG" sz="2400" dirty="0"/>
              <a:t> плановете и целите за предстоящата година.</a:t>
            </a:r>
          </a:p>
          <a:p>
            <a:r>
              <a:rPr lang="bg-BG" sz="2400" dirty="0"/>
              <a:t>Да канят </a:t>
            </a:r>
            <a:r>
              <a:rPr lang="bg-BG" sz="2400" dirty="0" err="1"/>
              <a:t>интеракторите</a:t>
            </a:r>
            <a:r>
              <a:rPr lang="bg-BG" sz="2400" dirty="0"/>
              <a:t> да изнасят презентации по проекти на клуба по време на срещи на Ротари клуба.</a:t>
            </a:r>
          </a:p>
          <a:p>
            <a:r>
              <a:rPr lang="bg-BG" sz="2400" dirty="0"/>
              <a:t>Задължение на спонсориращия Ротари клуб е да разпространява ротарианските публикации като месечното писмо на гуверньора, и “</a:t>
            </a:r>
            <a:r>
              <a:rPr lang="bg-BG" sz="2400" dirty="0" err="1"/>
              <a:t>Ротариън</a:t>
            </a:r>
            <a:r>
              <a:rPr lang="bg-BG" sz="2400" dirty="0"/>
              <a:t>” или регионалното списание сред </a:t>
            </a:r>
            <a:r>
              <a:rPr lang="bg-BG" sz="2400" dirty="0" err="1"/>
              <a:t>Интеракт</a:t>
            </a:r>
            <a:r>
              <a:rPr lang="bg-BG" sz="2400" dirty="0"/>
              <a:t> клубовете.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5833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bg-BG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Програмата </a:t>
            </a:r>
            <a:r>
              <a:rPr lang="bg-BG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РОТАРАКТ</a:t>
            </a:r>
            <a:endParaRPr lang="bg-BG" sz="1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541" y="1219200"/>
            <a:ext cx="68209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6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plate DTeamPresentationsSlive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PetsPresentationsPomorie</Template>
  <TotalTime>621</TotalTime>
  <Words>1014</Words>
  <Application>Microsoft Office PowerPoint</Application>
  <PresentationFormat>On-screen Show (4:3)</PresentationFormat>
  <Paragraphs>88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Template DTeamPresentationsSliven</vt:lpstr>
      <vt:lpstr>Custom Design</vt:lpstr>
      <vt:lpstr>2_Custom Design</vt:lpstr>
      <vt:lpstr>3_Custom Design</vt:lpstr>
      <vt:lpstr>Нашето бъдеще - работа с младите поколения</vt:lpstr>
      <vt:lpstr>     Нашето бъдеще </vt:lpstr>
      <vt:lpstr> Като ротарианци, ние :</vt:lpstr>
      <vt:lpstr>Програмата ИНТЕРАКТ </vt:lpstr>
      <vt:lpstr>     ИНТЕРАКТ </vt:lpstr>
      <vt:lpstr>Какво трябва да помним?</vt:lpstr>
      <vt:lpstr>Какво трябва да помним? </vt:lpstr>
      <vt:lpstr>Какво трябва да помним?</vt:lpstr>
      <vt:lpstr>    Програмата РОТАРАКТ</vt:lpstr>
      <vt:lpstr>Началото</vt:lpstr>
      <vt:lpstr>ЦЕЛИ </vt:lpstr>
      <vt:lpstr>СЛУЖБА В РОТАРАКТ</vt:lpstr>
      <vt:lpstr>Важно и за двете програми!!!</vt:lpstr>
      <vt:lpstr>Младежки обмен</vt:lpstr>
      <vt:lpstr>А. Програма за дългосрочен обмен </vt:lpstr>
      <vt:lpstr>Б. Програма за краткосрочен обмен </vt:lpstr>
      <vt:lpstr>КРИТЕРИИ ЗА УЧАСТИЕ</vt:lpstr>
      <vt:lpstr>ПРОЦЕДУРА ЗА УЧАСТИЕ</vt:lpstr>
      <vt:lpstr>Ротари награди за младежи лидери / RYLA/</vt:lpstr>
      <vt:lpstr>Ротари награди за младежи лидери / RYLA/</vt:lpstr>
      <vt:lpstr>Ротари награди за младежи лидери / RYLA/</vt:lpstr>
      <vt:lpstr>РАЙЛА в действие у нас</vt:lpstr>
      <vt:lpstr>В Заключение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Предстоящи събития в Д2482</dc:title>
  <dc:creator>Stanimira</dc:creator>
  <cp:lastModifiedBy>Windows User</cp:lastModifiedBy>
  <cp:revision>51</cp:revision>
  <dcterms:created xsi:type="dcterms:W3CDTF">2018-03-19T12:01:20Z</dcterms:created>
  <dcterms:modified xsi:type="dcterms:W3CDTF">2018-03-22T06:57:18Z</dcterms:modified>
</cp:coreProperties>
</file>